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26" r:id="rId3"/>
    <p:sldId id="301" r:id="rId4"/>
    <p:sldId id="315" r:id="rId5"/>
    <p:sldId id="269" r:id="rId6"/>
    <p:sldId id="328" r:id="rId7"/>
    <p:sldId id="311" r:id="rId8"/>
    <p:sldId id="330" r:id="rId9"/>
    <p:sldId id="325" r:id="rId10"/>
    <p:sldId id="329" r:id="rId11"/>
    <p:sldId id="316" r:id="rId12"/>
    <p:sldId id="308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21" autoAdjust="0"/>
  </p:normalViewPr>
  <p:slideViewPr>
    <p:cSldViewPr>
      <p:cViewPr varScale="1">
        <p:scale>
          <a:sx n="96" d="100"/>
          <a:sy n="96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20504-92B6-4E1C-8DC9-266B9C432D5A}" type="datetimeFigureOut">
              <a:rPr lang="es-PE" smtClean="0"/>
              <a:t>3/12/14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BE69B-7005-4DDF-B3FF-A194A47DED3E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973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BE69B-7005-4DDF-B3FF-A194A47DED3E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429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03460"/>
            <a:ext cx="7772400" cy="786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636463"/>
                </a:solidFill>
                <a:latin typeface="Arial Bold"/>
                <a:cs typeface="Arial Bold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357579"/>
            <a:ext cx="6400800" cy="713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636463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358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erre - Ver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2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erre - Az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74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erre - Amari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87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636463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1100">
                <a:solidFill>
                  <a:srgbClr val="636463"/>
                </a:solidFill>
                <a:latin typeface="Arial Bold"/>
                <a:cs typeface="Arial Bold"/>
              </a:defRPr>
            </a:lvl2pPr>
            <a:lvl3pPr marL="914400" indent="0">
              <a:buNone/>
              <a:defRPr sz="1050">
                <a:solidFill>
                  <a:srgbClr val="636463"/>
                </a:solidFill>
                <a:latin typeface="Arial Bold"/>
                <a:cs typeface="Arial Bold"/>
              </a:defRPr>
            </a:lvl3pPr>
            <a:lvl4pPr marL="1371600" indent="0">
              <a:buNone/>
              <a:defRPr sz="1000">
                <a:solidFill>
                  <a:srgbClr val="636463"/>
                </a:solidFill>
                <a:latin typeface="Arial Bold"/>
                <a:cs typeface="Arial Bold"/>
              </a:defRPr>
            </a:lvl4pPr>
            <a:lvl5pPr marL="1828800" indent="0">
              <a:buNone/>
              <a:defRPr sz="1000">
                <a:solidFill>
                  <a:srgbClr val="636463"/>
                </a:solidFill>
                <a:latin typeface="Arial Bold"/>
                <a:cs typeface="Arial Bold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502797" y="664012"/>
            <a:ext cx="5054983" cy="52291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solidFill>
                  <a:srgbClr val="636463"/>
                </a:solidFill>
                <a:latin typeface="Arial Bold"/>
                <a:cs typeface="Arial Bold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693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70573"/>
            <a:ext cx="7772400" cy="1021288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solidFill>
                  <a:srgbClr val="636463"/>
                </a:solidFill>
                <a:latin typeface="Arial Bold"/>
                <a:cs typeface="Arial Bold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5607694"/>
            <a:ext cx="7772400" cy="48092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rgbClr val="6364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555668"/>
            <a:ext cx="5638800" cy="3657600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rgbClr val="636463"/>
                </a:solidFill>
                <a:latin typeface="Arial Bold"/>
                <a:cs typeface="Arial Bold"/>
              </a:defRPr>
            </a:lvl1pPr>
          </a:lstStyle>
          <a:p>
            <a:r>
              <a:rPr lang="es-ES" smtClean="0"/>
              <a:t>Haga clic en el icono para agregar una imagen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66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 Texto + Imag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/>
          <p:cNvSpPr>
            <a:spLocks noGrp="1"/>
          </p:cNvSpPr>
          <p:nvPr>
            <p:ph type="pic" sz="quarter" idx="10"/>
          </p:nvPr>
        </p:nvSpPr>
        <p:spPr>
          <a:xfrm>
            <a:off x="4605658" y="1600200"/>
            <a:ext cx="3952122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636463"/>
                </a:solidFill>
                <a:latin typeface="Arial Bold"/>
                <a:cs typeface="Arial Bold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5555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636463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1000">
                <a:latin typeface="Arial Bold"/>
                <a:cs typeface="Arial Bold"/>
              </a:defRPr>
            </a:lvl2pPr>
            <a:lvl3pPr marL="914400" indent="0">
              <a:buNone/>
              <a:defRPr sz="900">
                <a:latin typeface="Arial Bold"/>
                <a:cs typeface="Arial Bold"/>
              </a:defRPr>
            </a:lvl3pPr>
            <a:lvl4pPr marL="1371600" indent="0">
              <a:buNone/>
              <a:defRPr sz="800">
                <a:latin typeface="Arial Bold"/>
                <a:cs typeface="Arial Bold"/>
              </a:defRPr>
            </a:lvl4pPr>
            <a:lvl5pPr marL="1828800" indent="0">
              <a:buNone/>
              <a:defRPr sz="800">
                <a:latin typeface="Arial Bold"/>
                <a:cs typeface="Arial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502797" y="664012"/>
            <a:ext cx="5054983" cy="52291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solidFill>
                  <a:srgbClr val="636463"/>
                </a:solidFill>
                <a:latin typeface="Arial Bold"/>
                <a:cs typeface="Arial Bold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9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 Texto + Tex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5555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636463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1000">
                <a:latin typeface="Arial Bold"/>
                <a:cs typeface="Arial Bold"/>
              </a:defRPr>
            </a:lvl2pPr>
            <a:lvl3pPr marL="914400" indent="0">
              <a:buNone/>
              <a:defRPr sz="900">
                <a:latin typeface="Arial Bold"/>
                <a:cs typeface="Arial Bold"/>
              </a:defRPr>
            </a:lvl3pPr>
            <a:lvl4pPr marL="1371600" indent="0">
              <a:buNone/>
              <a:defRPr sz="800">
                <a:latin typeface="Arial Bold"/>
                <a:cs typeface="Arial Bold"/>
              </a:defRPr>
            </a:lvl4pPr>
            <a:lvl5pPr marL="1828800" indent="0">
              <a:buNone/>
              <a:defRPr sz="800">
                <a:latin typeface="Arial Bold"/>
                <a:cs typeface="Arial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sz="half" idx="10"/>
          </p:nvPr>
        </p:nvSpPr>
        <p:spPr>
          <a:xfrm>
            <a:off x="4594191" y="1600200"/>
            <a:ext cx="395555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636463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1000">
                <a:latin typeface="Arial Bold"/>
                <a:cs typeface="Arial Bold"/>
              </a:defRPr>
            </a:lvl2pPr>
            <a:lvl3pPr marL="914400" indent="0">
              <a:buNone/>
              <a:defRPr sz="900">
                <a:latin typeface="Arial Bold"/>
                <a:cs typeface="Arial Bold"/>
              </a:defRPr>
            </a:lvl3pPr>
            <a:lvl4pPr marL="1371600" indent="0">
              <a:buNone/>
              <a:defRPr sz="800">
                <a:latin typeface="Arial Bold"/>
                <a:cs typeface="Arial Bold"/>
              </a:defRPr>
            </a:lvl4pPr>
            <a:lvl5pPr marL="1828800" indent="0">
              <a:buNone/>
              <a:defRPr sz="800">
                <a:latin typeface="Arial Bold"/>
                <a:cs typeface="Arial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502797" y="664012"/>
            <a:ext cx="5054983" cy="52291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solidFill>
                  <a:srgbClr val="636463"/>
                </a:solidFill>
                <a:latin typeface="Arial Bold"/>
                <a:cs typeface="Arial Bold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137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: Texto + Imag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810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636463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1000">
                <a:latin typeface="Arial Bold"/>
                <a:cs typeface="Arial Bold"/>
              </a:defRPr>
            </a:lvl2pPr>
            <a:lvl3pPr marL="914400" indent="0">
              <a:buNone/>
              <a:defRPr sz="900">
                <a:latin typeface="Arial Bold"/>
                <a:cs typeface="Arial Bold"/>
              </a:defRPr>
            </a:lvl3pPr>
            <a:lvl4pPr marL="1371600" indent="0">
              <a:buNone/>
              <a:defRPr sz="800">
                <a:latin typeface="Arial Bold"/>
                <a:cs typeface="Arial Bold"/>
              </a:defRPr>
            </a:lvl4pPr>
            <a:lvl5pPr marL="1828800" indent="0">
              <a:buNone/>
              <a:defRPr sz="800">
                <a:latin typeface="Arial Bold"/>
                <a:cs typeface="Arial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Marcador de contenido 2"/>
          <p:cNvSpPr>
            <a:spLocks noGrp="1"/>
          </p:cNvSpPr>
          <p:nvPr>
            <p:ph sz="half" idx="10"/>
          </p:nvPr>
        </p:nvSpPr>
        <p:spPr>
          <a:xfrm>
            <a:off x="3214166" y="1600200"/>
            <a:ext cx="25810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636463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1000">
                <a:latin typeface="Arial Bold"/>
                <a:cs typeface="Arial Bold"/>
              </a:defRPr>
            </a:lvl2pPr>
            <a:lvl3pPr marL="914400" indent="0">
              <a:buNone/>
              <a:defRPr sz="900">
                <a:latin typeface="Arial Bold"/>
                <a:cs typeface="Arial Bold"/>
              </a:defRPr>
            </a:lvl3pPr>
            <a:lvl4pPr marL="1371600" indent="0">
              <a:buNone/>
              <a:defRPr sz="800">
                <a:latin typeface="Arial Bold"/>
                <a:cs typeface="Arial Bold"/>
              </a:defRPr>
            </a:lvl4pPr>
            <a:lvl5pPr marL="1828800" indent="0">
              <a:buNone/>
              <a:defRPr sz="800">
                <a:latin typeface="Arial Bold"/>
                <a:cs typeface="Arial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2"/>
          </p:nvPr>
        </p:nvSpPr>
        <p:spPr>
          <a:xfrm>
            <a:off x="5976938" y="1600200"/>
            <a:ext cx="2581275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rgbClr val="636463"/>
                </a:solidFill>
                <a:latin typeface="Arial Bold"/>
                <a:cs typeface="Arial Bold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502797" y="664012"/>
            <a:ext cx="5054983" cy="52291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solidFill>
                  <a:srgbClr val="636463"/>
                </a:solidFill>
                <a:latin typeface="Arial Bold"/>
                <a:cs typeface="Arial Bold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688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: Texto + Tex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810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636463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1000">
                <a:latin typeface="Arial Bold"/>
                <a:cs typeface="Arial Bold"/>
              </a:defRPr>
            </a:lvl2pPr>
            <a:lvl3pPr marL="914400" indent="0">
              <a:buNone/>
              <a:defRPr sz="900">
                <a:latin typeface="Arial Bold"/>
                <a:cs typeface="Arial Bold"/>
              </a:defRPr>
            </a:lvl3pPr>
            <a:lvl4pPr marL="1371600" indent="0">
              <a:buNone/>
              <a:defRPr sz="800">
                <a:latin typeface="Arial Bold"/>
                <a:cs typeface="Arial Bold"/>
              </a:defRPr>
            </a:lvl4pPr>
            <a:lvl5pPr marL="1828800" indent="0">
              <a:buNone/>
              <a:defRPr sz="800">
                <a:latin typeface="Arial Bold"/>
                <a:cs typeface="Arial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Marcador de contenido 2"/>
          <p:cNvSpPr>
            <a:spLocks noGrp="1"/>
          </p:cNvSpPr>
          <p:nvPr>
            <p:ph sz="half" idx="10"/>
          </p:nvPr>
        </p:nvSpPr>
        <p:spPr>
          <a:xfrm>
            <a:off x="3214166" y="1600200"/>
            <a:ext cx="25810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636463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1000">
                <a:latin typeface="Arial Bold"/>
                <a:cs typeface="Arial Bold"/>
              </a:defRPr>
            </a:lvl2pPr>
            <a:lvl3pPr marL="914400" indent="0">
              <a:buNone/>
              <a:defRPr sz="900">
                <a:latin typeface="Arial Bold"/>
                <a:cs typeface="Arial Bold"/>
              </a:defRPr>
            </a:lvl3pPr>
            <a:lvl4pPr marL="1371600" indent="0">
              <a:buNone/>
              <a:defRPr sz="800">
                <a:latin typeface="Arial Bold"/>
                <a:cs typeface="Arial Bold"/>
              </a:defRPr>
            </a:lvl4pPr>
            <a:lvl5pPr marL="1828800" indent="0">
              <a:buNone/>
              <a:defRPr sz="800">
                <a:latin typeface="Arial Bold"/>
                <a:cs typeface="Arial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Marcador de contenido 2"/>
          <p:cNvSpPr>
            <a:spLocks noGrp="1"/>
          </p:cNvSpPr>
          <p:nvPr>
            <p:ph sz="half" idx="11"/>
          </p:nvPr>
        </p:nvSpPr>
        <p:spPr>
          <a:xfrm>
            <a:off x="5976692" y="1600200"/>
            <a:ext cx="25810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636463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1000">
                <a:latin typeface="Arial Bold"/>
                <a:cs typeface="Arial Bold"/>
              </a:defRPr>
            </a:lvl2pPr>
            <a:lvl3pPr marL="914400" indent="0">
              <a:buNone/>
              <a:defRPr sz="900">
                <a:latin typeface="Arial Bold"/>
                <a:cs typeface="Arial Bold"/>
              </a:defRPr>
            </a:lvl3pPr>
            <a:lvl4pPr marL="1371600" indent="0">
              <a:buNone/>
              <a:defRPr sz="800">
                <a:latin typeface="Arial Bold"/>
                <a:cs typeface="Arial Bold"/>
              </a:defRPr>
            </a:lvl4pPr>
            <a:lvl5pPr marL="1828800" indent="0">
              <a:buNone/>
              <a:defRPr sz="800">
                <a:latin typeface="Arial Bold"/>
                <a:cs typeface="Arial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502797" y="664012"/>
            <a:ext cx="5054983" cy="52291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solidFill>
                  <a:srgbClr val="636463"/>
                </a:solidFill>
                <a:latin typeface="Arial Bold"/>
                <a:cs typeface="Arial Bold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075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785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463"/>
                </a:solidFill>
                <a:latin typeface="Arial Bold"/>
                <a:cs typeface="Arial Bold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968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8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14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60" r:id="rId6"/>
    <p:sldLayoutId id="2147483659" r:id="rId7"/>
    <p:sldLayoutId id="2147483654" r:id="rId8"/>
    <p:sldLayoutId id="2147483655" r:id="rId9"/>
    <p:sldLayoutId id="2147483663" r:id="rId10"/>
    <p:sldLayoutId id="2147483661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2676" y="2852936"/>
            <a:ext cx="7918648" cy="1728192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solidFill>
                  <a:srgbClr val="000000"/>
                </a:solidFill>
              </a:rPr>
              <a:t>Pron</a:t>
            </a:r>
            <a:r>
              <a:rPr lang="es-PE" dirty="0" smtClean="0">
                <a:solidFill>
                  <a:srgbClr val="000000"/>
                </a:solidFill>
              </a:rPr>
              <a:t>ósticos del Clima y su </a:t>
            </a:r>
            <a:r>
              <a:rPr lang="es-PE" dirty="0" smtClean="0">
                <a:solidFill>
                  <a:srgbClr val="000000"/>
                </a:solidFill>
              </a:rPr>
              <a:t>Impacto </a:t>
            </a:r>
            <a:r>
              <a:rPr lang="es-PE" dirty="0" smtClean="0">
                <a:solidFill>
                  <a:srgbClr val="000000"/>
                </a:solidFill>
              </a:rPr>
              <a:t>en </a:t>
            </a:r>
            <a:r>
              <a:rPr lang="es-PE" dirty="0" smtClean="0">
                <a:solidFill>
                  <a:srgbClr val="000000"/>
                </a:solidFill>
              </a:rPr>
              <a:t>la Agricultura</a:t>
            </a:r>
            <a:r>
              <a:rPr lang="es-PE" dirty="0" smtClean="0">
                <a:solidFill>
                  <a:srgbClr val="000000"/>
                </a:solidFill>
              </a:rPr>
              <a:t/>
            </a:r>
            <a:br>
              <a:rPr lang="es-PE" dirty="0" smtClean="0">
                <a:solidFill>
                  <a:srgbClr val="000000"/>
                </a:solidFill>
              </a:rPr>
            </a:br>
            <a:r>
              <a:rPr lang="es-PE" b="1" dirty="0" smtClean="0">
                <a:solidFill>
                  <a:srgbClr val="000000"/>
                </a:solidFill>
              </a:rPr>
              <a:t>por : Abraham Levy</a:t>
            </a:r>
            <a:r>
              <a:rPr lang="es-PE" dirty="0">
                <a:solidFill>
                  <a:srgbClr val="000000"/>
                </a:solidFill>
              </a:rPr>
              <a:t/>
            </a:r>
            <a:br>
              <a:rPr lang="es-PE" dirty="0">
                <a:solidFill>
                  <a:srgbClr val="000000"/>
                </a:solidFill>
              </a:rPr>
            </a:br>
            <a:endParaRPr lang="es-PE" dirty="0">
              <a:solidFill>
                <a:srgbClr val="0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6400800" cy="713814"/>
          </a:xfrm>
        </p:spPr>
        <p:txBody>
          <a:bodyPr>
            <a:normAutofit fontScale="92500" lnSpcReduction="20000"/>
          </a:bodyPr>
          <a:lstStyle/>
          <a:p>
            <a:endParaRPr lang="es-PE" sz="2400" b="1" dirty="0" smtClean="0">
              <a:solidFill>
                <a:srgbClr val="000000"/>
              </a:solidFill>
            </a:endParaRPr>
          </a:p>
          <a:p>
            <a:r>
              <a:rPr lang="es-PE" sz="2400" b="1" dirty="0" smtClean="0">
                <a:solidFill>
                  <a:srgbClr val="000000"/>
                </a:solidFill>
              </a:rPr>
              <a:t>Diciembre</a:t>
            </a:r>
            <a:r>
              <a:rPr lang="es-PE" sz="2400" b="1" dirty="0" smtClean="0">
                <a:solidFill>
                  <a:srgbClr val="000000"/>
                </a:solidFill>
              </a:rPr>
              <a:t>, 2014</a:t>
            </a:r>
            <a:endParaRPr lang="es-PE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4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1800" dirty="0" smtClean="0"/>
              <a:t>Modelo Clim</a:t>
            </a:r>
            <a:r>
              <a:rPr lang="es-PE" sz="1800" dirty="0" smtClean="0"/>
              <a:t>ático NOAA</a:t>
            </a:r>
            <a:endParaRPr lang="es-PE" sz="1800" dirty="0"/>
          </a:p>
        </p:txBody>
      </p:sp>
      <p:pic>
        <p:nvPicPr>
          <p:cNvPr id="4" name="Imagen 3" descr="Captura de pantalla 2014-12-03 a la(s) 21.4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6" y="1772816"/>
            <a:ext cx="4562243" cy="3401750"/>
          </a:xfrm>
          <a:prstGeom prst="rect">
            <a:avLst/>
          </a:prstGeom>
        </p:spPr>
      </p:pic>
      <p:pic>
        <p:nvPicPr>
          <p:cNvPr id="5" name="Imagen 4" descr="Captura de pantalla 2014-12-03 a la(s) 21.48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71" y="1772816"/>
            <a:ext cx="456112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6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03849" y="664012"/>
            <a:ext cx="5353932" cy="522910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Riesgos 2015</a:t>
            </a:r>
            <a:endParaRPr lang="es-PE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75656" y="2132856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Lluvias: </a:t>
            </a:r>
            <a:r>
              <a:rPr lang="es-PE" dirty="0" smtClean="0"/>
              <a:t>Deficientes sobre la sierra sobre los ya muy ajustados stocks disponibles tras el pobre año de lluvias 2013-2014 </a:t>
            </a:r>
          </a:p>
          <a:p>
            <a:pPr marL="285750" indent="-285750">
              <a:buFont typeface="Arial"/>
              <a:buChar char="•"/>
            </a:pPr>
            <a:r>
              <a:rPr lang="es-PE" dirty="0" smtClean="0"/>
              <a:t>Sistema Chili 24.9%. Quedan 85 MMC, solo Arequipa consume m</a:t>
            </a:r>
            <a:r>
              <a:rPr lang="es-PE" dirty="0" smtClean="0"/>
              <a:t>ás de 1 al día.</a:t>
            </a:r>
          </a:p>
          <a:p>
            <a:pPr marL="285750" indent="-285750">
              <a:buFont typeface="Arial"/>
              <a:buChar char="•"/>
            </a:pPr>
            <a:r>
              <a:rPr lang="es-PE" dirty="0" smtClean="0"/>
              <a:t>Sistema Colca 16.9%. Quedan 43 MMC, se está entregando 1 al día.</a:t>
            </a:r>
          </a:p>
          <a:p>
            <a:pPr marL="285750" indent="-285750">
              <a:buFont typeface="Arial"/>
              <a:buChar char="•"/>
            </a:pPr>
            <a:r>
              <a:rPr lang="es-PE" dirty="0" smtClean="0"/>
              <a:t>Gallito Ciego 59.4%. Quedan 214 MMC</a:t>
            </a:r>
          </a:p>
          <a:p>
            <a:pPr marL="285750" indent="-285750">
              <a:buFont typeface="Arial"/>
              <a:buChar char="•"/>
            </a:pPr>
            <a:r>
              <a:rPr lang="es-PE" dirty="0" smtClean="0"/>
              <a:t>Tinajones 41.4%. Quedan 127 MMC</a:t>
            </a:r>
          </a:p>
          <a:p>
            <a:pPr marL="285750" indent="-285750">
              <a:buFont typeface="Arial"/>
              <a:buChar char="•"/>
            </a:pPr>
            <a:r>
              <a:rPr lang="es-PE" dirty="0" smtClean="0"/>
              <a:t>San Lorenzo 22.9%. Quedan 47 MMC</a:t>
            </a:r>
          </a:p>
          <a:p>
            <a:pPr marL="285750" indent="-285750">
              <a:buFont typeface="Arial"/>
              <a:buChar char="•"/>
            </a:pPr>
            <a:r>
              <a:rPr lang="es-PE" dirty="0" smtClean="0"/>
              <a:t>Poechos 36.4%. Quedan 178 MMC</a:t>
            </a:r>
          </a:p>
          <a:p>
            <a:pPr marL="285750" indent="-285750">
              <a:buFont typeface="Arial"/>
              <a:buChar char="•"/>
            </a:pPr>
            <a:endParaRPr lang="es-PE" dirty="0" smtClean="0"/>
          </a:p>
          <a:p>
            <a:endParaRPr lang="es-PE" dirty="0"/>
          </a:p>
          <a:p>
            <a:r>
              <a:rPr lang="es-PE" dirty="0" smtClean="0">
                <a:solidFill>
                  <a:srgbClr val="FF0000"/>
                </a:solidFill>
              </a:rPr>
              <a:t>Temperaturas: </a:t>
            </a:r>
            <a:r>
              <a:rPr lang="es-PE" dirty="0" smtClean="0"/>
              <a:t>Mayores temperaturas en otoño/invierno 2015 en la costa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6986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92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1800" dirty="0" smtClean="0"/>
              <a:t>El </a:t>
            </a:r>
            <a:r>
              <a:rPr lang="es-PE" sz="1800" dirty="0" smtClean="0"/>
              <a:t>Oce</a:t>
            </a:r>
            <a:r>
              <a:rPr lang="es-PE" sz="1800" dirty="0" smtClean="0"/>
              <a:t>áno Pacífico Ayer</a:t>
            </a:r>
            <a:endParaRPr lang="es-PE" sz="1800" dirty="0"/>
          </a:p>
        </p:txBody>
      </p:sp>
      <p:pic>
        <p:nvPicPr>
          <p:cNvPr id="4" name="Marcador de contenido 3" descr="Captura de pantalla 2014-12-03 a la(s) 19.18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3" r="-7293"/>
          <a:stretch>
            <a:fillRect/>
          </a:stretch>
        </p:blipFill>
        <p:spPr/>
      </p:pic>
      <p:sp>
        <p:nvSpPr>
          <p:cNvPr id="5" name="CuadroTexto 4"/>
          <p:cNvSpPr txBox="1"/>
          <p:nvPr/>
        </p:nvSpPr>
        <p:spPr>
          <a:xfrm>
            <a:off x="971600" y="13407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Anomal</a:t>
            </a:r>
            <a:r>
              <a:rPr lang="es-PE" b="1" dirty="0" smtClean="0"/>
              <a:t>ías de la Temperatura del Mar en ºC y Regiónes Niño 3.4 y Niño 4</a:t>
            </a:r>
            <a:endParaRPr lang="es-PE" b="1" dirty="0"/>
          </a:p>
        </p:txBody>
      </p:sp>
      <p:sp>
        <p:nvSpPr>
          <p:cNvPr id="8" name="Rectángulo 7"/>
          <p:cNvSpPr/>
          <p:nvPr/>
        </p:nvSpPr>
        <p:spPr>
          <a:xfrm>
            <a:off x="3995936" y="3501008"/>
            <a:ext cx="792088" cy="216024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4427984" y="3501008"/>
            <a:ext cx="792088" cy="21602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804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095898" cy="12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" name="Título 2"/>
          <p:cNvSpPr>
            <a:spLocks noGrp="1"/>
          </p:cNvSpPr>
          <p:nvPr>
            <p:ph type="title"/>
          </p:nvPr>
        </p:nvSpPr>
        <p:spPr bwMode="auto">
          <a:xfrm>
            <a:off x="3492500" y="620713"/>
            <a:ext cx="5399980" cy="52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s-PE" sz="1800" dirty="0" smtClean="0">
                <a:latin typeface="Arial Bold" charset="0"/>
                <a:ea typeface="MS PGothic" charset="0"/>
                <a:cs typeface="Arial Bold" charset="0"/>
              </a:rPr>
              <a:t>Niño Costero d</a:t>
            </a:r>
            <a:r>
              <a:rPr lang="es-PE" sz="1800" dirty="0" smtClean="0">
                <a:latin typeface="Arial Bold" charset="0"/>
                <a:ea typeface="MS PGothic" charset="0"/>
                <a:cs typeface="Arial Bold" charset="0"/>
              </a:rPr>
              <a:t>ébil en curso. ¿Oceánico?</a:t>
            </a:r>
            <a:endParaRPr lang="es-PE" sz="1800" dirty="0">
              <a:latin typeface="Arial Bold" charset="0"/>
              <a:ea typeface="MS PGothic" charset="0"/>
              <a:cs typeface="Arial Bold" charset="0"/>
            </a:endParaRPr>
          </a:p>
        </p:txBody>
      </p:sp>
      <p:sp>
        <p:nvSpPr>
          <p:cNvPr id="11267" name="1 CuadroTexto"/>
          <p:cNvSpPr txBox="1">
            <a:spLocks noChangeArrowheads="1"/>
          </p:cNvSpPr>
          <p:nvPr/>
        </p:nvSpPr>
        <p:spPr bwMode="auto">
          <a:xfrm>
            <a:off x="0" y="5301208"/>
            <a:ext cx="3830446" cy="1200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PE" sz="1600" b="1" dirty="0"/>
              <a:t>Región Niño 1+2 </a:t>
            </a:r>
            <a:endParaRPr lang="es-PE" sz="1600" b="1" dirty="0" smtClean="0"/>
          </a:p>
          <a:p>
            <a:pPr eaLnBrk="1" hangingPunct="1"/>
            <a:r>
              <a:rPr lang="es-PE" sz="1400" b="1" dirty="0" smtClean="0"/>
              <a:t>Niño </a:t>
            </a:r>
            <a:r>
              <a:rPr lang="es-PE" sz="1400" b="1" dirty="0"/>
              <a:t>Débil: Entre +0.4°y   +1.0°</a:t>
            </a:r>
          </a:p>
          <a:p>
            <a:pPr eaLnBrk="1" hangingPunct="1"/>
            <a:r>
              <a:rPr lang="es-PE" sz="1400" b="1" dirty="0"/>
              <a:t>Niño Moderado: Entre +1.0°y   +1.7°</a:t>
            </a:r>
          </a:p>
          <a:p>
            <a:pPr eaLnBrk="1" hangingPunct="1"/>
            <a:r>
              <a:rPr lang="es-PE" sz="1400" b="1" dirty="0"/>
              <a:t>Niño Fuerte: Entre +1.7°y   +3.0°</a:t>
            </a:r>
          </a:p>
          <a:p>
            <a:pPr eaLnBrk="1" hangingPunct="1"/>
            <a:r>
              <a:rPr lang="es-PE" sz="1400" b="1" dirty="0"/>
              <a:t>Niño Muy Fuerte: &gt;+3.0°</a:t>
            </a:r>
          </a:p>
        </p:txBody>
      </p:sp>
      <p:sp>
        <p:nvSpPr>
          <p:cNvPr id="11269" name="CuadroTexto 6"/>
          <p:cNvSpPr txBox="1">
            <a:spLocks noChangeArrowheads="1"/>
          </p:cNvSpPr>
          <p:nvPr/>
        </p:nvSpPr>
        <p:spPr bwMode="auto">
          <a:xfrm>
            <a:off x="179512" y="6488112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PE" sz="1800" dirty="0"/>
              <a:t>Data: ENFEN/NOAA</a:t>
            </a: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4822825" y="5301208"/>
            <a:ext cx="4321175" cy="123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PE" sz="1600" b="1" dirty="0"/>
              <a:t>Región Niño 3.4 </a:t>
            </a:r>
          </a:p>
          <a:p>
            <a:pPr eaLnBrk="1" hangingPunct="1"/>
            <a:r>
              <a:rPr lang="es-PE" sz="1400" b="1" dirty="0" smtClean="0"/>
              <a:t>Niño </a:t>
            </a:r>
            <a:r>
              <a:rPr lang="es-PE" sz="1400" b="1" dirty="0"/>
              <a:t>Débil: Entre +0.5°y   +1.0°</a:t>
            </a:r>
          </a:p>
          <a:p>
            <a:pPr eaLnBrk="1" hangingPunct="1"/>
            <a:r>
              <a:rPr lang="es-PE" sz="1400" b="1" dirty="0"/>
              <a:t>Niño Moderado: Entre +1.0°y   +1.5°</a:t>
            </a:r>
          </a:p>
          <a:p>
            <a:pPr eaLnBrk="1" hangingPunct="1"/>
            <a:r>
              <a:rPr lang="es-PE" sz="1400" b="1" dirty="0"/>
              <a:t>Niño Fuerte: Entre +1.5°y   +2.0°</a:t>
            </a:r>
          </a:p>
          <a:p>
            <a:pPr eaLnBrk="1" hangingPunct="1"/>
            <a:r>
              <a:rPr lang="es-PE" sz="1400" b="1" dirty="0"/>
              <a:t>Niño Muy Fuerte: &gt;+2.0°</a:t>
            </a:r>
          </a:p>
        </p:txBody>
      </p:sp>
      <p:pic>
        <p:nvPicPr>
          <p:cNvPr id="2" name="Imagen 1" descr="1+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0" y="1268760"/>
            <a:ext cx="4480550" cy="2736304"/>
          </a:xfrm>
          <a:prstGeom prst="rect">
            <a:avLst/>
          </a:prstGeom>
        </p:spPr>
      </p:pic>
      <p:pic>
        <p:nvPicPr>
          <p:cNvPr id="5" name="Imagen 4" descr="niño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18" y="1268760"/>
            <a:ext cx="448054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5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niños1950_20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6" r="-5546"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1841" y="664012"/>
            <a:ext cx="5425940" cy="820772"/>
          </a:xfrm>
        </p:spPr>
        <p:txBody>
          <a:bodyPr>
            <a:noAutofit/>
          </a:bodyPr>
          <a:lstStyle/>
          <a:p>
            <a:r>
              <a:rPr lang="es-PE" sz="1800" dirty="0" smtClean="0"/>
              <a:t>Estamos en el mayor lapso sin El </a:t>
            </a:r>
            <a:r>
              <a:rPr lang="es-PE" sz="1800" dirty="0" smtClean="0"/>
              <a:t>Niño </a:t>
            </a:r>
            <a:r>
              <a:rPr lang="es-PE" sz="1800" b="1" dirty="0" smtClean="0">
                <a:solidFill>
                  <a:srgbClr val="0000FF"/>
                </a:solidFill>
              </a:rPr>
              <a:t>Oce</a:t>
            </a:r>
            <a:r>
              <a:rPr lang="es-PE" sz="1800" b="1" dirty="0" smtClean="0">
                <a:solidFill>
                  <a:srgbClr val="0000FF"/>
                </a:solidFill>
              </a:rPr>
              <a:t>ánico</a:t>
            </a:r>
            <a:r>
              <a:rPr lang="es-PE" sz="1800" dirty="0" smtClean="0"/>
              <a:t> </a:t>
            </a:r>
            <a:r>
              <a:rPr lang="es-PE" sz="1800" dirty="0" smtClean="0"/>
              <a:t>desde 1950 </a:t>
            </a:r>
            <a:r>
              <a:rPr lang="es-PE" sz="1800" dirty="0" smtClean="0"/>
              <a:t>(casi 5 años) </a:t>
            </a:r>
            <a:r>
              <a:rPr lang="es-PE" sz="1800" dirty="0" smtClean="0"/>
              <a:t/>
            </a:r>
            <a:br>
              <a:rPr lang="es-PE" sz="1800" dirty="0" smtClean="0"/>
            </a:br>
            <a:r>
              <a:rPr lang="es-PE" sz="1400" dirty="0" smtClean="0"/>
              <a:t>y en el mayor sin afectar el verano </a:t>
            </a:r>
            <a:r>
              <a:rPr lang="es-PE" sz="1400" dirty="0" smtClean="0"/>
              <a:t>la </a:t>
            </a:r>
            <a:r>
              <a:rPr lang="es-PE" sz="1400" dirty="0" smtClean="0"/>
              <a:t>costa </a:t>
            </a:r>
            <a:r>
              <a:rPr lang="es-PE" sz="1400" dirty="0" smtClean="0"/>
              <a:t>además (casi 17 años)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421396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kxzteq_an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281936" cy="4711452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75856" y="476672"/>
            <a:ext cx="5353932" cy="522910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 </a:t>
            </a:r>
            <a:r>
              <a:rPr lang="es-PE" sz="2000" dirty="0" smtClean="0"/>
              <a:t>Una Onda Kelvin llegar</a:t>
            </a:r>
            <a:r>
              <a:rPr lang="es-PE" sz="2000" dirty="0" smtClean="0"/>
              <a:t>á a fin de año (otra se formará atrás)</a:t>
            </a:r>
            <a:endParaRPr lang="es-PE" sz="2000" dirty="0"/>
          </a:p>
        </p:txBody>
      </p:sp>
      <p:sp>
        <p:nvSpPr>
          <p:cNvPr id="4" name="3 Cerrar llave"/>
          <p:cNvSpPr/>
          <p:nvPr/>
        </p:nvSpPr>
        <p:spPr>
          <a:xfrm>
            <a:off x="6886526" y="2302062"/>
            <a:ext cx="390909" cy="3384376"/>
          </a:xfrm>
          <a:prstGeom prst="rightBrace">
            <a:avLst>
              <a:gd name="adj1" fmla="val 103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CuadroTexto"/>
          <p:cNvSpPr txBox="1"/>
          <p:nvPr/>
        </p:nvSpPr>
        <p:spPr>
          <a:xfrm>
            <a:off x="7435853" y="38056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500 </a:t>
            </a:r>
            <a:r>
              <a:rPr lang="es-PE" b="1" dirty="0" err="1" smtClean="0"/>
              <a:t>Mts</a:t>
            </a:r>
            <a:endParaRPr lang="es-PE" b="1" dirty="0"/>
          </a:p>
        </p:txBody>
      </p:sp>
      <p:sp>
        <p:nvSpPr>
          <p:cNvPr id="6" name="5 Cerrar llave"/>
          <p:cNvSpPr/>
          <p:nvPr/>
        </p:nvSpPr>
        <p:spPr>
          <a:xfrm rot="16200000">
            <a:off x="4175958" y="-783470"/>
            <a:ext cx="792088" cy="48965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CuadroTexto"/>
          <p:cNvSpPr txBox="1"/>
          <p:nvPr/>
        </p:nvSpPr>
        <p:spPr>
          <a:xfrm>
            <a:off x="4788024" y="126875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14,000 </a:t>
            </a:r>
            <a:r>
              <a:rPr lang="es-PE" b="1" dirty="0" err="1" smtClean="0"/>
              <a:t>Kms</a:t>
            </a:r>
            <a:endParaRPr lang="es-PE" b="1" dirty="0"/>
          </a:p>
        </p:txBody>
      </p:sp>
      <p:sp>
        <p:nvSpPr>
          <p:cNvPr id="8" name="7 Flecha derecha"/>
          <p:cNvSpPr/>
          <p:nvPr/>
        </p:nvSpPr>
        <p:spPr>
          <a:xfrm>
            <a:off x="7277435" y="2060848"/>
            <a:ext cx="856095" cy="576064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CuadroTexto"/>
          <p:cNvSpPr txBox="1"/>
          <p:nvPr/>
        </p:nvSpPr>
        <p:spPr>
          <a:xfrm>
            <a:off x="8172400" y="216421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Perú</a:t>
            </a:r>
            <a:endParaRPr lang="es-PE" b="1" dirty="0"/>
          </a:p>
        </p:txBody>
      </p:sp>
      <p:sp>
        <p:nvSpPr>
          <p:cNvPr id="11" name="10 Flecha derecha"/>
          <p:cNvSpPr/>
          <p:nvPr/>
        </p:nvSpPr>
        <p:spPr>
          <a:xfrm flipH="1">
            <a:off x="1177355" y="1997422"/>
            <a:ext cx="946373" cy="576064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CuadroTexto"/>
          <p:cNvSpPr txBox="1"/>
          <p:nvPr/>
        </p:nvSpPr>
        <p:spPr>
          <a:xfrm>
            <a:off x="29692" y="207643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N Guinea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36004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36152"/>
            <a:ext cx="6237003" cy="4677752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03848" y="620688"/>
            <a:ext cx="5353932" cy="522910"/>
          </a:xfrm>
        </p:spPr>
        <p:txBody>
          <a:bodyPr>
            <a:noAutofit/>
          </a:bodyPr>
          <a:lstStyle/>
          <a:p>
            <a:r>
              <a:rPr lang="es-PE" sz="1800" dirty="0" smtClean="0"/>
              <a:t>Pero no se compara a la Onda Kelvin Record formada el verano pasado</a:t>
            </a:r>
            <a:endParaRPr lang="es-PE" sz="1800" dirty="0"/>
          </a:p>
        </p:txBody>
      </p:sp>
      <p:sp>
        <p:nvSpPr>
          <p:cNvPr id="4" name="3 Cerrar llave"/>
          <p:cNvSpPr/>
          <p:nvPr/>
        </p:nvSpPr>
        <p:spPr>
          <a:xfrm>
            <a:off x="6886526" y="2302062"/>
            <a:ext cx="390909" cy="3384376"/>
          </a:xfrm>
          <a:prstGeom prst="rightBrace">
            <a:avLst>
              <a:gd name="adj1" fmla="val 103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CuadroTexto"/>
          <p:cNvSpPr txBox="1"/>
          <p:nvPr/>
        </p:nvSpPr>
        <p:spPr>
          <a:xfrm>
            <a:off x="7435853" y="38056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500 </a:t>
            </a:r>
            <a:r>
              <a:rPr lang="es-PE" b="1" dirty="0" err="1" smtClean="0"/>
              <a:t>Mts</a:t>
            </a:r>
            <a:endParaRPr lang="es-PE" b="1" dirty="0"/>
          </a:p>
        </p:txBody>
      </p:sp>
      <p:sp>
        <p:nvSpPr>
          <p:cNvPr id="6" name="5 Cerrar llave"/>
          <p:cNvSpPr/>
          <p:nvPr/>
        </p:nvSpPr>
        <p:spPr>
          <a:xfrm rot="16200000">
            <a:off x="4175958" y="-783470"/>
            <a:ext cx="792088" cy="48965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CuadroTexto"/>
          <p:cNvSpPr txBox="1"/>
          <p:nvPr/>
        </p:nvSpPr>
        <p:spPr>
          <a:xfrm>
            <a:off x="4788024" y="126875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14,000 </a:t>
            </a:r>
            <a:r>
              <a:rPr lang="es-PE" b="1" dirty="0" err="1" smtClean="0"/>
              <a:t>Kms</a:t>
            </a:r>
            <a:endParaRPr lang="es-PE" b="1" dirty="0"/>
          </a:p>
        </p:txBody>
      </p:sp>
      <p:sp>
        <p:nvSpPr>
          <p:cNvPr id="8" name="7 Flecha derecha"/>
          <p:cNvSpPr/>
          <p:nvPr/>
        </p:nvSpPr>
        <p:spPr>
          <a:xfrm>
            <a:off x="7277435" y="2060848"/>
            <a:ext cx="856095" cy="576064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CuadroTexto"/>
          <p:cNvSpPr txBox="1"/>
          <p:nvPr/>
        </p:nvSpPr>
        <p:spPr>
          <a:xfrm>
            <a:off x="8172400" y="216421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Perú</a:t>
            </a:r>
            <a:endParaRPr lang="es-PE" b="1" dirty="0"/>
          </a:p>
        </p:txBody>
      </p:sp>
      <p:sp>
        <p:nvSpPr>
          <p:cNvPr id="11" name="10 Flecha derecha"/>
          <p:cNvSpPr/>
          <p:nvPr/>
        </p:nvSpPr>
        <p:spPr>
          <a:xfrm flipH="1">
            <a:off x="1177355" y="1997422"/>
            <a:ext cx="946373" cy="576064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CuadroTexto"/>
          <p:cNvSpPr txBox="1"/>
          <p:nvPr/>
        </p:nvSpPr>
        <p:spPr>
          <a:xfrm>
            <a:off x="29692" y="207643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N Guinea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50489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491880" y="476672"/>
            <a:ext cx="5054983" cy="522910"/>
          </a:xfrm>
        </p:spPr>
        <p:txBody>
          <a:bodyPr>
            <a:noAutofit/>
          </a:bodyPr>
          <a:lstStyle/>
          <a:p>
            <a:r>
              <a:rPr lang="es-ES" sz="1800" dirty="0" smtClean="0"/>
              <a:t>Que nos trajo el peor año de Pesca desde El </a:t>
            </a:r>
            <a:r>
              <a:rPr lang="es-ES" sz="1800" dirty="0" smtClean="0"/>
              <a:t>Niño</a:t>
            </a:r>
            <a:r>
              <a:rPr lang="es-ES" sz="1800" dirty="0" smtClean="0"/>
              <a:t> 1998 y algunas p</a:t>
            </a:r>
            <a:r>
              <a:rPr lang="es-ES" sz="1800" dirty="0" smtClean="0"/>
              <a:t>érdidas en el Agro </a:t>
            </a:r>
            <a:endParaRPr lang="es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8136904" cy="49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1800" dirty="0" smtClean="0"/>
              <a:t>Y un otoño veraniego</a:t>
            </a:r>
            <a:endParaRPr lang="es-PE" sz="1800" dirty="0"/>
          </a:p>
        </p:txBody>
      </p:sp>
      <p:pic>
        <p:nvPicPr>
          <p:cNvPr id="4" name="Imagen 3" descr="min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52320" cy="51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491880" y="620688"/>
            <a:ext cx="5054983" cy="522910"/>
          </a:xfrm>
        </p:spPr>
        <p:txBody>
          <a:bodyPr>
            <a:noAutofit/>
          </a:bodyPr>
          <a:lstStyle/>
          <a:p>
            <a:r>
              <a:rPr lang="es-PE" sz="1800" dirty="0" smtClean="0"/>
              <a:t>¿C</a:t>
            </a:r>
            <a:r>
              <a:rPr lang="es-PE" sz="1800" dirty="0" smtClean="0"/>
              <a:t>ómo afecta El Niño 4 las lluvias en la sierra? Modelo EOF3-AMBIAND- Regresión Rímac</a:t>
            </a:r>
            <a:endParaRPr lang="es-PE" sz="1050" dirty="0"/>
          </a:p>
        </p:txBody>
      </p:sp>
      <p:pic>
        <p:nvPicPr>
          <p:cNvPr id="7" name="Marcador de contenido 6" descr="eof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6" r="-5546"/>
          <a:stretch>
            <a:fillRect/>
          </a:stretch>
        </p:blipFill>
        <p:spPr/>
      </p:pic>
      <p:sp>
        <p:nvSpPr>
          <p:cNvPr id="8" name="Flecha arriba 7"/>
          <p:cNvSpPr/>
          <p:nvPr/>
        </p:nvSpPr>
        <p:spPr>
          <a:xfrm>
            <a:off x="6516216" y="5661248"/>
            <a:ext cx="360040" cy="43204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/>
          <p:cNvSpPr txBox="1"/>
          <p:nvPr/>
        </p:nvSpPr>
        <p:spPr>
          <a:xfrm>
            <a:off x="6156176" y="61653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Ahora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9799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mbiant PPT -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Ambiant PPT - Tema</Template>
  <TotalTime>5270345</TotalTime>
  <Words>339</Words>
  <Application>Microsoft Macintosh PowerPoint</Application>
  <PresentationFormat>Presentación en pantalla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Ambiant PPT - Tema</vt:lpstr>
      <vt:lpstr>Pronósticos del Clima y su Impacto en la Agricultura por : Abraham Levy </vt:lpstr>
      <vt:lpstr>El Oceáno Pacífico Ayer</vt:lpstr>
      <vt:lpstr>Niño Costero débil en curso. ¿Oceánico?</vt:lpstr>
      <vt:lpstr>Estamos en el mayor lapso sin El Niño Oceánico desde 1950 (casi 5 años)  y en el mayor sin afectar el verano la costa además (casi 17 años)</vt:lpstr>
      <vt:lpstr> Una Onda Kelvin llegará a fin de año (otra se formará atrás)</vt:lpstr>
      <vt:lpstr>Pero no se compara a la Onda Kelvin Record formada el verano pasado</vt:lpstr>
      <vt:lpstr>Que nos trajo el peor año de Pesca desde El Niño 1998 y algunas pérdidas en el Agro </vt:lpstr>
      <vt:lpstr>Y un otoño veraniego</vt:lpstr>
      <vt:lpstr>¿Cómo afecta El Niño 4 las lluvias en la sierra? Modelo EOF3-AMBIAND- Regresión Rímac</vt:lpstr>
      <vt:lpstr>Modelo Climático NOAA</vt:lpstr>
      <vt:lpstr>Riesgos 2015</vt:lpstr>
      <vt:lpstr>Presentación de PowerPoint</vt:lpstr>
    </vt:vector>
  </TitlesOfParts>
  <Company>Meteorológica 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MONITOREO Y PRONOSTICO DE CAUDALES DE LARGO PLAZO – CUENCA RÍMAC</dc:title>
  <dc:creator>Jonathan Cárdenas</dc:creator>
  <cp:lastModifiedBy>Abraham Levy</cp:lastModifiedBy>
  <cp:revision>217</cp:revision>
  <dcterms:created xsi:type="dcterms:W3CDTF">2013-10-16T23:13:45Z</dcterms:created>
  <dcterms:modified xsi:type="dcterms:W3CDTF">2014-12-04T02:58:30Z</dcterms:modified>
</cp:coreProperties>
</file>